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11"/>
  </p:notesMasterIdLst>
  <p:sldIdLst>
    <p:sldId id="257" r:id="rId3"/>
    <p:sldId id="260" r:id="rId4"/>
    <p:sldId id="261" r:id="rId5"/>
    <p:sldId id="262" r:id="rId6"/>
    <p:sldId id="266" r:id="rId7"/>
    <p:sldId id="265" r:id="rId8"/>
    <p:sldId id="267" r:id="rId9"/>
    <p:sldId id="263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48">
          <p15:clr>
            <a:srgbClr val="000000"/>
          </p15:clr>
        </p15:guide>
        <p15:guide id="2" pos="2874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60"/>
      </p:cViewPr>
      <p:guideLst>
        <p:guide orient="horz" pos="2148"/>
        <p:guide pos="28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287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5686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5526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bg>
      <p:bgPr>
        <a:solidFill>
          <a:schemeClr val="dk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/>
        </p:nvSpPr>
        <p:spPr>
          <a:xfrm>
            <a:off x="5099050" y="654050"/>
            <a:ext cx="18415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 txBox="1"/>
          <p:nvPr/>
        </p:nvSpPr>
        <p:spPr>
          <a:xfrm>
            <a:off x="5910263" y="569913"/>
            <a:ext cx="185737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3" descr="ITMO_logo1_RU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27300" y="1277938"/>
            <a:ext cx="4089400" cy="169703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1371600" y="6132447"/>
            <a:ext cx="6400800" cy="30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CC5"/>
              </a:buClr>
              <a:buSzPts val="2000"/>
              <a:buNone/>
              <a:defRPr>
                <a:solidFill>
                  <a:srgbClr val="888CC5"/>
                </a:solidFill>
              </a:defRPr>
            </a:lvl2pPr>
            <a:lvl3pPr lvl="2" algn="ctr">
              <a:spcBef>
                <a:spcPts val="320"/>
              </a:spcBef>
              <a:spcAft>
                <a:spcPts val="0"/>
              </a:spcAft>
              <a:buClr>
                <a:srgbClr val="888CC5"/>
              </a:buClr>
              <a:buSzPts val="1600"/>
              <a:buNone/>
              <a:defRPr>
                <a:solidFill>
                  <a:srgbClr val="888CC5"/>
                </a:solidFill>
              </a:defRPr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rgbClr val="888CC5"/>
              </a:buClr>
              <a:buSzPts val="1600"/>
              <a:buNone/>
              <a:defRPr>
                <a:solidFill>
                  <a:srgbClr val="888CC5"/>
                </a:solidFill>
              </a:defRPr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rgbClr val="888CC5"/>
              </a:buClr>
              <a:buSzPts val="1600"/>
              <a:buNone/>
              <a:defRPr>
                <a:solidFill>
                  <a:srgbClr val="888CC5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CC5"/>
              </a:buClr>
              <a:buSzPts val="2000"/>
              <a:buNone/>
              <a:defRPr>
                <a:solidFill>
                  <a:srgbClr val="888CC5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CC5"/>
              </a:buClr>
              <a:buSzPts val="2000"/>
              <a:buNone/>
              <a:defRPr>
                <a:solidFill>
                  <a:srgbClr val="888CC5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CC5"/>
              </a:buClr>
              <a:buSzPts val="2000"/>
              <a:buNone/>
              <a:defRPr>
                <a:solidFill>
                  <a:srgbClr val="888CC5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CC5"/>
              </a:buClr>
              <a:buSzPts val="2000"/>
              <a:buNone/>
              <a:defRPr>
                <a:solidFill>
                  <a:srgbClr val="888CC5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371600" y="3901767"/>
            <a:ext cx="6400800" cy="94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2"/>
          </p:nvPr>
        </p:nvSpPr>
        <p:spPr>
          <a:xfrm>
            <a:off x="1371600" y="4849606"/>
            <a:ext cx="6400800" cy="61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">
  <p:cSld name="Финал">
    <p:bg>
      <p:bgPr>
        <a:solidFill>
          <a:schemeClr val="dk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 descr="ITMO_logo1_RU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86100" y="763588"/>
            <a:ext cx="2971800" cy="123348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680371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3716939"/>
            <a:ext cx="8229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  <a:defRPr>
                <a:solidFill>
                  <a:srgbClr val="FFFFFF"/>
                </a:solidFill>
              </a:defRPr>
            </a:lvl1pPr>
            <a:lvl2pPr marL="914400" lvl="1" indent="-228600" algn="ctr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marL="1371600" lvl="2" indent="-228600" algn="ctr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marL="1828800" lvl="3" indent="-228600" algn="ctr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marL="2286000" lvl="4" indent="-228600" algn="ctr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 descr="слоган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50050" y="5076825"/>
            <a:ext cx="2413000" cy="18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457200" y="2328177"/>
            <a:ext cx="6273934" cy="379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457200" y="1236509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body" idx="1"/>
          </p:nvPr>
        </p:nvSpPr>
        <p:spPr>
          <a:xfrm>
            <a:off x="457199" y="2346582"/>
            <a:ext cx="5018388" cy="3924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9" name="Google Shape;49;p9"/>
          <p:cNvSpPr>
            <a:spLocks noGrp="1"/>
          </p:cNvSpPr>
          <p:nvPr>
            <p:ph type="pic" idx="2"/>
          </p:nvPr>
        </p:nvSpPr>
        <p:spPr>
          <a:xfrm>
            <a:off x="5659438" y="2346325"/>
            <a:ext cx="3027362" cy="18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>
            <a:spLocks noGrp="1"/>
          </p:cNvSpPr>
          <p:nvPr>
            <p:ph type="pic" idx="3"/>
          </p:nvPr>
        </p:nvSpPr>
        <p:spPr>
          <a:xfrm>
            <a:off x="5659438" y="4384675"/>
            <a:ext cx="3027362" cy="18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457200" y="1236509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>
            <a:spLocks noGrp="1"/>
          </p:cNvSpPr>
          <p:nvPr>
            <p:ph type="pic" idx="2"/>
          </p:nvPr>
        </p:nvSpPr>
        <p:spPr>
          <a:xfrm>
            <a:off x="457200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>
            <a:spLocks noGrp="1"/>
          </p:cNvSpPr>
          <p:nvPr>
            <p:ph type="pic" idx="3"/>
          </p:nvPr>
        </p:nvSpPr>
        <p:spPr>
          <a:xfrm>
            <a:off x="3276148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0"/>
          <p:cNvSpPr>
            <a:spLocks noGrp="1"/>
          </p:cNvSpPr>
          <p:nvPr>
            <p:ph type="pic" idx="4"/>
          </p:nvPr>
        </p:nvSpPr>
        <p:spPr>
          <a:xfrm>
            <a:off x="6097917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>
            <a:spLocks noGrp="1"/>
          </p:cNvSpPr>
          <p:nvPr>
            <p:ph type="pic" idx="5"/>
          </p:nvPr>
        </p:nvSpPr>
        <p:spPr>
          <a:xfrm>
            <a:off x="457200" y="443211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>
            <a:spLocks noGrp="1"/>
          </p:cNvSpPr>
          <p:nvPr>
            <p:ph type="pic" idx="6"/>
          </p:nvPr>
        </p:nvSpPr>
        <p:spPr>
          <a:xfrm>
            <a:off x="3276148" y="443211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0"/>
          <p:cNvSpPr>
            <a:spLocks noGrp="1"/>
          </p:cNvSpPr>
          <p:nvPr>
            <p:ph type="pic" idx="7"/>
          </p:nvPr>
        </p:nvSpPr>
        <p:spPr>
          <a:xfrm>
            <a:off x="6097917" y="443211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457200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8"/>
          </p:nvPr>
        </p:nvSpPr>
        <p:spPr>
          <a:xfrm>
            <a:off x="3275818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9"/>
          </p:nvPr>
        </p:nvSpPr>
        <p:spPr>
          <a:xfrm>
            <a:off x="6085705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3"/>
          </p:nvPr>
        </p:nvSpPr>
        <p:spPr>
          <a:xfrm>
            <a:off x="457200" y="596368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4"/>
          </p:nvPr>
        </p:nvSpPr>
        <p:spPr>
          <a:xfrm>
            <a:off x="3275818" y="596368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5"/>
          </p:nvPr>
        </p:nvSpPr>
        <p:spPr>
          <a:xfrm>
            <a:off x="6085705" y="596368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kfql">
  <p:cSld name="Ckfql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457200" y="2346582"/>
            <a:ext cx="4038600" cy="377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4648200" y="2346582"/>
            <a:ext cx="4038600" cy="377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457200" y="1236509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457200" y="1236509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>
            <a:spLocks noGrp="1"/>
          </p:cNvSpPr>
          <p:nvPr>
            <p:ph type="pic" idx="2"/>
          </p:nvPr>
        </p:nvSpPr>
        <p:spPr>
          <a:xfrm>
            <a:off x="457200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>
            <a:spLocks noGrp="1"/>
          </p:cNvSpPr>
          <p:nvPr>
            <p:ph type="pic" idx="3"/>
          </p:nvPr>
        </p:nvSpPr>
        <p:spPr>
          <a:xfrm>
            <a:off x="3276148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>
            <a:spLocks noGrp="1"/>
          </p:cNvSpPr>
          <p:nvPr>
            <p:ph type="pic" idx="4"/>
          </p:nvPr>
        </p:nvSpPr>
        <p:spPr>
          <a:xfrm>
            <a:off x="6097917" y="2346325"/>
            <a:ext cx="2588883" cy="1417408"/>
          </a:xfrm>
          <a:prstGeom prst="round1Rect">
            <a:avLst>
              <a:gd name="adj" fmla="val 37649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1"/>
          </p:nvPr>
        </p:nvSpPr>
        <p:spPr>
          <a:xfrm>
            <a:off x="457200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5"/>
          </p:nvPr>
        </p:nvSpPr>
        <p:spPr>
          <a:xfrm>
            <a:off x="3275818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6"/>
          </p:nvPr>
        </p:nvSpPr>
        <p:spPr>
          <a:xfrm>
            <a:off x="6085705" y="3865563"/>
            <a:ext cx="2589213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7"/>
          </p:nvPr>
        </p:nvSpPr>
        <p:spPr>
          <a:xfrm>
            <a:off x="457200" y="4426297"/>
            <a:ext cx="4038600" cy="169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  <a:defRPr sz="1600"/>
            </a:lvl1pPr>
            <a:lvl2pPr marL="914400" lvl="1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body" idx="8"/>
          </p:nvPr>
        </p:nvSpPr>
        <p:spPr>
          <a:xfrm>
            <a:off x="4648200" y="4426297"/>
            <a:ext cx="4038600" cy="169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  <a:defRPr sz="1600"/>
            </a:lvl1pPr>
            <a:lvl2pPr marL="914400" lvl="1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457200" y="1236509"/>
            <a:ext cx="8229600" cy="827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457199" y="2346582"/>
            <a:ext cx="5018388" cy="3924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7" name="Google Shape;87;p13"/>
          <p:cNvSpPr>
            <a:spLocks noGrp="1"/>
          </p:cNvSpPr>
          <p:nvPr>
            <p:ph type="pic" idx="2"/>
          </p:nvPr>
        </p:nvSpPr>
        <p:spPr>
          <a:xfrm>
            <a:off x="5659438" y="2360173"/>
            <a:ext cx="3036565" cy="38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4030663" y="247650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2260600"/>
            <a:ext cx="8229600" cy="386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4030663" y="439738"/>
            <a:ext cx="46561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9144000" cy="792163"/>
          </a:xfrm>
          <a:prstGeom prst="rect">
            <a:avLst/>
          </a:prstGeom>
          <a:solidFill>
            <a:srgbClr val="0230A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2260600"/>
            <a:ext cx="8229600" cy="386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/>
          <p:nvPr/>
        </p:nvSpPr>
        <p:spPr>
          <a:xfrm>
            <a:off x="-865188" y="5511800"/>
            <a:ext cx="18415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Google Shape;41;p7" descr="ITMO_logo3_RU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0"/>
            <a:ext cx="3630613" cy="79216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5.png"/><Relationship Id="rId2" Type="http://schemas.microsoft.com/office/2007/relationships/media" Target="../media/media1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6.xml"/><Relationship Id="rId6" Type="http://schemas.openxmlformats.org/officeDocument/2006/relationships/image" Target="../media/image6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subTitle" idx="1"/>
          </p:nvPr>
        </p:nvSpPr>
        <p:spPr>
          <a:xfrm>
            <a:off x="1371600" y="6132513"/>
            <a:ext cx="6400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lang="ru-RU" dirty="0"/>
              <a:t>Санкт-Петербург, 2021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1371600" y="3902075"/>
            <a:ext cx="6400800" cy="94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Системы на кристалле, д/з 1</a:t>
            </a:r>
            <a:endParaRPr dirty="0"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2"/>
          </p:nvPr>
        </p:nvSpPr>
        <p:spPr>
          <a:xfrm>
            <a:off x="1371600" y="4849813"/>
            <a:ext cx="6400800" cy="61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ru-RU" sz="2000" dirty="0"/>
              <a:t>Борисенко Е.А.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ru-RU" sz="2000" dirty="0"/>
              <a:t>Группа </a:t>
            </a:r>
            <a:r>
              <a:rPr lang="en-US" sz="2000" dirty="0" err="1"/>
              <a:t>P3</a:t>
            </a:r>
            <a:r>
              <a:rPr lang="ru-RU" sz="2000" dirty="0"/>
              <a:t>4011, вариант 3</a:t>
            </a:r>
            <a:endParaRPr sz="20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extLst>
    <p:ext uri="{E180D4A7-C9FB-4DFB-919C-405C955672EB}">
      <p14:showEvtLst xmlns:p14="http://schemas.microsoft.com/office/powerpoint/2010/main">
        <p14:playEvt time="469" objId="2"/>
        <p14:stopEvt time="4695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62738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 mining</a:t>
            </a:r>
            <a:endParaRPr dirty="0"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457200" y="2328863"/>
            <a:ext cx="6273800" cy="3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 dirty="0"/>
              <a:t>Цели и задачи: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/>
              <a:t>Discovery</a:t>
            </a:r>
            <a:endParaRPr lang="ru-RU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/>
              <a:t>Conformance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/>
              <a:t>Enhancement</a:t>
            </a:r>
            <a:endParaRPr dirty="0"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ru-RU" dirty="0"/>
          </a:p>
          <a:p>
            <a:pPr marL="342900" lvl="0" indent="-342900" algn="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lang="ru-RU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4259160-8CC7-4807-9749-5F3B9027C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295" y="2328863"/>
            <a:ext cx="4232442" cy="313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Запись">
            <a:hlinkClick r:id="" action="ppaction://media"/>
            <a:extLst>
              <a:ext uri="{FF2B5EF4-FFF2-40B4-BE49-F238E27FC236}">
                <a16:creationId xmlns:a16="http://schemas.microsoft.com/office/drawing/2014/main" id="{F7989030-4001-48AE-B8BC-184B870B401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15311" y="1345406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19"/>
    </mc:Choice>
    <mc:Fallback xmlns="">
      <p:transition spd="slow" advTm="15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48" objId="2"/>
        <p14:stopEvt time="15819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Система </a:t>
            </a:r>
            <a:r>
              <a:rPr lang="en-US" dirty="0" err="1"/>
              <a:t>ProM</a:t>
            </a:r>
            <a:endParaRPr dirty="0"/>
          </a:p>
        </p:txBody>
      </p:sp>
      <p:pic>
        <p:nvPicPr>
          <p:cNvPr id="132" name="Google Shape;132;p20" descr="слоган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50050" y="5076825"/>
            <a:ext cx="2413000" cy="18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3;p19">
            <a:extLst>
              <a:ext uri="{FF2B5EF4-FFF2-40B4-BE49-F238E27FC236}">
                <a16:creationId xmlns:a16="http://schemas.microsoft.com/office/drawing/2014/main" id="{C7299784-C7A8-443A-9611-070FC544F8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2246262"/>
            <a:ext cx="5929532" cy="3375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 dirty="0"/>
              <a:t>Ответ на вопросы: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Времена обработки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Пути прохождения процессов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Последовательность их прохождения</a:t>
            </a:r>
          </a:p>
          <a:p>
            <a:pPr marL="342900" indent="-342900">
              <a:spcBef>
                <a:spcPts val="0"/>
              </a:spcBef>
            </a:pPr>
            <a:r>
              <a:rPr lang="ru-RU" dirty="0"/>
              <a:t>Используемые ресурсы</a:t>
            </a:r>
            <a:endParaRPr dirty="0"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ru-RU" dirty="0"/>
          </a:p>
          <a:p>
            <a:pPr marL="342900" lvl="0" indent="-342900" algn="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lang="ru-RU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</p:txBody>
      </p:sp>
      <p:pic>
        <p:nvPicPr>
          <p:cNvPr id="7" name="Запись (2)">
            <a:hlinkClick r:id="" action="ppaction://media"/>
            <a:extLst>
              <a:ext uri="{FF2B5EF4-FFF2-40B4-BE49-F238E27FC236}">
                <a16:creationId xmlns:a16="http://schemas.microsoft.com/office/drawing/2014/main" id="{D9E73E26-7CD7-43CC-8EBD-F615DC2C33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26326" y="1345406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78"/>
    </mc:Choice>
    <mc:Fallback xmlns="">
      <p:transition spd="slow" advTm="24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39" objId="16"/>
        <p14:stopEvt time="24778" objId="1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Система </a:t>
            </a:r>
            <a:r>
              <a:rPr lang="en-US" dirty="0" err="1"/>
              <a:t>ProM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SoC</a:t>
            </a:r>
            <a:endParaRPr dirty="0"/>
          </a:p>
        </p:txBody>
      </p:sp>
      <p:sp>
        <p:nvSpPr>
          <p:cNvPr id="10" name="Google Shape;123;p19">
            <a:extLst>
              <a:ext uri="{FF2B5EF4-FFF2-40B4-BE49-F238E27FC236}">
                <a16:creationId xmlns:a16="http://schemas.microsoft.com/office/drawing/2014/main" id="{CB98B640-EA91-4EC6-8496-BCC0A1CB5A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2246262"/>
            <a:ext cx="5929532" cy="3375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ru-RU" dirty="0"/>
          </a:p>
          <a:p>
            <a:pPr marL="342900" lvl="0" indent="-342900" algn="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lang="ru-RU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endParaRPr dirty="0"/>
          </a:p>
        </p:txBody>
      </p:sp>
      <p:sp>
        <p:nvSpPr>
          <p:cNvPr id="11" name="Google Shape;123;p19">
            <a:extLst>
              <a:ext uri="{FF2B5EF4-FFF2-40B4-BE49-F238E27FC236}">
                <a16:creationId xmlns:a16="http://schemas.microsoft.com/office/drawing/2014/main" id="{FE840E3D-37F3-4062-A478-90D5EA16704C}"/>
              </a:ext>
            </a:extLst>
          </p:cNvPr>
          <p:cNvSpPr txBox="1">
            <a:spLocks/>
          </p:cNvSpPr>
          <p:nvPr/>
        </p:nvSpPr>
        <p:spPr>
          <a:xfrm>
            <a:off x="609600" y="2398662"/>
            <a:ext cx="7141698" cy="3405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indent="-34290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Механизм мониторинга и верификации</a:t>
            </a:r>
          </a:p>
          <a:p>
            <a:pPr marL="342900" indent="-34290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Установление последовательности событий</a:t>
            </a:r>
          </a:p>
          <a:p>
            <a:pPr marL="342900" indent="-34290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Метод 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вычисления функции - “</a:t>
            </a:r>
            <a:r>
              <a:rPr lang="ru-RU" sz="24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compute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”, в начале выполнения подписывается как “</a:t>
            </a:r>
            <a:r>
              <a:rPr lang="ru-RU" sz="24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” и при завершении как “</a:t>
            </a:r>
            <a:r>
              <a:rPr lang="ru-RU" sz="24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complete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”. </a:t>
            </a:r>
            <a:r>
              <a:rPr lang="ru-RU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М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ы хотим узнать, верна ли последовательность обработки (предположим, что внутри используются еще несколько методов).</a:t>
            </a:r>
            <a:endParaRPr lang="ru-RU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0" indent="0">
              <a:spcBef>
                <a:spcPts val="480"/>
              </a:spcBef>
              <a:buSzPts val="2400"/>
            </a:pPr>
            <a:endParaRPr lang="ru-RU" dirty="0"/>
          </a:p>
          <a:p>
            <a:pPr marL="342900" indent="-342900" algn="r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</p:txBody>
      </p:sp>
      <p:pic>
        <p:nvPicPr>
          <p:cNvPr id="8" name="Запись (3)">
            <a:hlinkClick r:id="" action="ppaction://media"/>
            <a:extLst>
              <a:ext uri="{FF2B5EF4-FFF2-40B4-BE49-F238E27FC236}">
                <a16:creationId xmlns:a16="http://schemas.microsoft.com/office/drawing/2014/main" id="{FBA60A78-3B27-4CD2-887C-87C25CD0CEE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51298" y="1345406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14"/>
    </mc:Choice>
    <mc:Fallback xmlns="">
      <p:transition spd="slow" advTm="67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79" objId="6"/>
        <p14:stopEvt time="67614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Пример: выполнение фильтрации</a:t>
            </a:r>
            <a:endParaRPr dirty="0"/>
          </a:p>
        </p:txBody>
      </p:sp>
      <p:sp>
        <p:nvSpPr>
          <p:cNvPr id="5" name="Google Shape;123;p19">
            <a:extLst>
              <a:ext uri="{FF2B5EF4-FFF2-40B4-BE49-F238E27FC236}">
                <a16:creationId xmlns:a16="http://schemas.microsoft.com/office/drawing/2014/main" id="{EA3A3573-BCC4-4A3C-BFBB-5D7D1F2CC636}"/>
              </a:ext>
            </a:extLst>
          </p:cNvPr>
          <p:cNvSpPr txBox="1">
            <a:spLocks/>
          </p:cNvSpPr>
          <p:nvPr/>
        </p:nvSpPr>
        <p:spPr>
          <a:xfrm>
            <a:off x="609600" y="2398662"/>
            <a:ext cx="7971692" cy="4170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Выбрать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Filter Log using Simple Heuristics” - 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кнопка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Start”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Для всех задач типа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complete” 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выбрать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keep”, 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остальные задачи сбросить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discard instance”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Выбор начала события -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compute+start”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Выбор конца события -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compute+complete”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Сохранить отфильтрованный журнал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ru-RU" sz="24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SzPts val="2400"/>
            </a:pPr>
            <a:endParaRPr lang="ru-RU" sz="2400" dirty="0"/>
          </a:p>
          <a:p>
            <a:pPr marL="0" indent="0">
              <a:spcBef>
                <a:spcPts val="480"/>
              </a:spcBef>
              <a:buSzPts val="2400"/>
            </a:pPr>
            <a:endParaRPr lang="ru-RU" dirty="0"/>
          </a:p>
          <a:p>
            <a:pPr marL="342900" indent="-342900" algn="r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</p:txBody>
      </p:sp>
      <p:pic>
        <p:nvPicPr>
          <p:cNvPr id="2" name="Запись (4)">
            <a:hlinkClick r:id="" action="ppaction://media"/>
            <a:extLst>
              <a:ext uri="{FF2B5EF4-FFF2-40B4-BE49-F238E27FC236}">
                <a16:creationId xmlns:a16="http://schemas.microsoft.com/office/drawing/2014/main" id="{52A3A34A-F31B-4B47-B3D8-3EEB0F7A64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71692" y="134540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381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96"/>
    </mc:Choice>
    <mc:Fallback xmlns="">
      <p:transition spd="slow" advTm="67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505" objId="8"/>
        <p14:stopEvt time="67296" objId="8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457200" y="1236663"/>
            <a:ext cx="8229600" cy="82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Пример: визуализация процесса</a:t>
            </a:r>
            <a:endParaRPr dirty="0"/>
          </a:p>
        </p:txBody>
      </p:sp>
      <p:sp>
        <p:nvSpPr>
          <p:cNvPr id="10" name="Google Shape;123;p19">
            <a:extLst>
              <a:ext uri="{FF2B5EF4-FFF2-40B4-BE49-F238E27FC236}">
                <a16:creationId xmlns:a16="http://schemas.microsoft.com/office/drawing/2014/main" id="{B0049E53-CB04-4E08-A716-96C7FE92E8BD}"/>
              </a:ext>
            </a:extLst>
          </p:cNvPr>
          <p:cNvSpPr txBox="1">
            <a:spLocks/>
          </p:cNvSpPr>
          <p:nvPr/>
        </p:nvSpPr>
        <p:spPr>
          <a:xfrm>
            <a:off x="609600" y="2398662"/>
            <a:ext cx="7141698" cy="3405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Запустить плагин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Mine for a Petri Net using Alpha-algorithm”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Выбрать отфильтрованный лог и нажать кнопку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Action”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Выбрать плагин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Mine for a Petri Net using Alpha-algorithm” </a:t>
            </a:r>
            <a:r>
              <a:rPr lang="ru-RU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и нажать кнопку “</a:t>
            </a:r>
            <a:r>
              <a:rPr lang="fr-FR" sz="24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Start”</a:t>
            </a:r>
          </a:p>
          <a:p>
            <a:pPr marL="0" indent="0">
              <a:spcBef>
                <a:spcPts val="0"/>
              </a:spcBef>
              <a:buSzPts val="2400"/>
            </a:pPr>
            <a:endParaRPr lang="ru-RU" sz="2400" dirty="0"/>
          </a:p>
          <a:p>
            <a:pPr marL="0" indent="0">
              <a:spcBef>
                <a:spcPts val="480"/>
              </a:spcBef>
              <a:buSzPts val="2400"/>
            </a:pPr>
            <a:endParaRPr lang="ru-RU" dirty="0"/>
          </a:p>
          <a:p>
            <a:pPr marL="342900" indent="-342900" algn="r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  <a:p>
            <a:pPr marL="342900" indent="-342900">
              <a:spcBef>
                <a:spcPts val="480"/>
              </a:spcBef>
              <a:buSzPts val="2400"/>
              <a:buFont typeface="Calibri"/>
              <a:buChar char="•"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10CF600-1896-4024-AD26-21195970A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884991"/>
            <a:ext cx="9144000" cy="1472692"/>
          </a:xfrm>
          <a:prstGeom prst="rect">
            <a:avLst/>
          </a:prstGeom>
        </p:spPr>
      </p:pic>
      <p:pic>
        <p:nvPicPr>
          <p:cNvPr id="8" name="Запись (5)">
            <a:hlinkClick r:id="" action="ppaction://media"/>
            <a:extLst>
              <a:ext uri="{FF2B5EF4-FFF2-40B4-BE49-F238E27FC236}">
                <a16:creationId xmlns:a16="http://schemas.microsoft.com/office/drawing/2014/main" id="{4DB7FEEC-7BEC-4759-AF9A-D3639D5508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77200" y="134540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108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662"/>
    </mc:Choice>
    <mc:Fallback xmlns="">
      <p:transition spd="slow" advTm="64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67" objId="21"/>
        <p14:stopEvt time="64662" objId="21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457199" y="1236663"/>
            <a:ext cx="8349175" cy="84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ProM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SoC:</a:t>
            </a:r>
            <a:r>
              <a:rPr lang="ru-RU" dirty="0"/>
              <a:t> перспективы</a:t>
            </a:r>
            <a:endParaRPr dirty="0"/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626011" y="2346324"/>
            <a:ext cx="8180363" cy="4068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ru-RU" sz="2400" dirty="0"/>
              <a:t>Достоинства: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2400" dirty="0"/>
              <a:t>Выявление ошибочных сценариев выполнения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2400" dirty="0"/>
              <a:t>Не нужно создавать собственный агент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ru-RU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ru-RU" sz="2400" dirty="0"/>
              <a:t>Недостатки: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2400" dirty="0"/>
              <a:t>Невозможно долгое проведение мониторинга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ru-RU" sz="2400" dirty="0"/>
              <a:t>Необходимость писать собственные плагины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ru-RU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2400" dirty="0"/>
          </a:p>
        </p:txBody>
      </p:sp>
      <p:pic>
        <p:nvPicPr>
          <p:cNvPr id="2" name="Запись (6)">
            <a:hlinkClick r:id="" action="ppaction://media"/>
            <a:extLst>
              <a:ext uri="{FF2B5EF4-FFF2-40B4-BE49-F238E27FC236}">
                <a16:creationId xmlns:a16="http://schemas.microsoft.com/office/drawing/2014/main" id="{769B763B-0F85-4F31-B7D7-C8EAA73A75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7201" y="135454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558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482"/>
    </mc:Choice>
    <mc:Fallback xmlns="">
      <p:transition spd="slow" advTm="60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43" objId="4"/>
        <p14:stopEvt time="60482" objId="4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457200" y="2679700"/>
            <a:ext cx="8229600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Спасибо за внимание!</a:t>
            </a:r>
            <a:endParaRPr/>
          </a:p>
        </p:txBody>
      </p:sp>
      <p:sp>
        <p:nvSpPr>
          <p:cNvPr id="159" name="Google Shape;159;p22"/>
          <p:cNvSpPr txBox="1"/>
          <p:nvPr/>
        </p:nvSpPr>
        <p:spPr>
          <a:xfrm>
            <a:off x="1371600" y="6132513"/>
            <a:ext cx="6400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Санкт-Петербург, 2021</a:t>
            </a:r>
            <a:endParaRPr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3"/>
    </mc:Choice>
    <mc:Fallback xmlns="">
      <p:transition spd="slow" advTm="5553"/>
    </mc:Fallback>
  </mc:AlternateContent>
  <p:extLst>
    <p:ext uri="{E180D4A7-C9FB-4DFB-919C-405C955672EB}">
      <p14:showEvtLst xmlns:p14="http://schemas.microsoft.com/office/powerpoint/2010/main">
        <p14:playEvt time="900" objId="2"/>
        <p14:stopEvt time="4061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Cover">
  <a:themeElements>
    <a:clrScheme name="Custom 1">
      <a:dk1>
        <a:srgbClr val="0230AC"/>
      </a:dk1>
      <a:lt1>
        <a:srgbClr val="FFFFFF"/>
      </a:lt1>
      <a:dk2>
        <a:srgbClr val="0230AC"/>
      </a:dk2>
      <a:lt2>
        <a:srgbClr val="FFFFFF"/>
      </a:lt2>
      <a:accent1>
        <a:srgbClr val="EC0044"/>
      </a:accent1>
      <a:accent2>
        <a:srgbClr val="0230AC"/>
      </a:accent2>
      <a:accent3>
        <a:srgbClr val="8F32AC"/>
      </a:accent3>
      <a:accent4>
        <a:srgbClr val="0057AC"/>
      </a:accent4>
      <a:accent5>
        <a:srgbClr val="EC5A00"/>
      </a:accent5>
      <a:accent6>
        <a:srgbClr val="ECEC00"/>
      </a:accent6>
      <a:hlink>
        <a:srgbClr val="4BBCFF"/>
      </a:hlink>
      <a:folHlink>
        <a:srgbClr val="C000C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ver">
  <a:themeElements>
    <a:clrScheme name="Custom 1">
      <a:dk1>
        <a:srgbClr val="0230AC"/>
      </a:dk1>
      <a:lt1>
        <a:srgbClr val="FFFFFF"/>
      </a:lt1>
      <a:dk2>
        <a:srgbClr val="0230AC"/>
      </a:dk2>
      <a:lt2>
        <a:srgbClr val="FFFFFF"/>
      </a:lt2>
      <a:accent1>
        <a:srgbClr val="EC0044"/>
      </a:accent1>
      <a:accent2>
        <a:srgbClr val="0230AC"/>
      </a:accent2>
      <a:accent3>
        <a:srgbClr val="8F32AC"/>
      </a:accent3>
      <a:accent4>
        <a:srgbClr val="0057AC"/>
      </a:accent4>
      <a:accent5>
        <a:srgbClr val="EC5A00"/>
      </a:accent5>
      <a:accent6>
        <a:srgbClr val="ECEC00"/>
      </a:accent6>
      <a:hlink>
        <a:srgbClr val="4BBCFF"/>
      </a:hlink>
      <a:folHlink>
        <a:srgbClr val="C000C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228</Words>
  <Application>Microsoft Office PowerPoint</Application>
  <PresentationFormat>Экран (4:3)</PresentationFormat>
  <Paragraphs>58</Paragraphs>
  <Slides>8</Slides>
  <Notes>8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Verdana</vt:lpstr>
      <vt:lpstr>Cover</vt:lpstr>
      <vt:lpstr>1_Cover</vt:lpstr>
      <vt:lpstr>Системы на кристалле, д/з 1</vt:lpstr>
      <vt:lpstr>Process mining</vt:lpstr>
      <vt:lpstr>Система ProM</vt:lpstr>
      <vt:lpstr>Система ProM и SoC</vt:lpstr>
      <vt:lpstr>Пример: выполнение фильтрации</vt:lpstr>
      <vt:lpstr>Пример: визуализация процесса</vt:lpstr>
      <vt:lpstr>ProM и SoC: перспективы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Интерфейс передачи данных</dc:title>
  <dc:creator>1</dc:creator>
  <cp:lastModifiedBy>Борисенко Елизавета Александровна</cp:lastModifiedBy>
  <cp:revision>23</cp:revision>
  <dcterms:modified xsi:type="dcterms:W3CDTF">2021-11-02T19:10:50Z</dcterms:modified>
</cp:coreProperties>
</file>